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77" r:id="rId3"/>
    <p:sldId id="289" r:id="rId4"/>
    <p:sldId id="311" r:id="rId5"/>
    <p:sldId id="290" r:id="rId6"/>
    <p:sldId id="291" r:id="rId7"/>
    <p:sldId id="292" r:id="rId8"/>
    <p:sldId id="307" r:id="rId9"/>
    <p:sldId id="258" r:id="rId10"/>
    <p:sldId id="259" r:id="rId11"/>
    <p:sldId id="308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265" r:id="rId20"/>
    <p:sldId id="299" r:id="rId21"/>
    <p:sldId id="302" r:id="rId22"/>
    <p:sldId id="301" r:id="rId23"/>
    <p:sldId id="261" r:id="rId24"/>
    <p:sldId id="262" r:id="rId25"/>
    <p:sldId id="263" r:id="rId26"/>
    <p:sldId id="264" r:id="rId27"/>
    <p:sldId id="309" r:id="rId28"/>
    <p:sldId id="303" r:id="rId29"/>
    <p:sldId id="304" r:id="rId30"/>
    <p:sldId id="305" r:id="rId31"/>
    <p:sldId id="268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83" r:id="rId40"/>
    <p:sldId id="310" r:id="rId41"/>
    <p:sldId id="312" r:id="rId42"/>
    <p:sldId id="28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2"/>
    <p:restoredTop sz="83957" autoAdjust="0"/>
  </p:normalViewPr>
  <p:slideViewPr>
    <p:cSldViewPr snapToGrid="0">
      <p:cViewPr varScale="1">
        <p:scale>
          <a:sx n="79" d="100"/>
          <a:sy n="79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50027-762A-4347-B196-7A59525A83E8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D5EA1-5292-4E85-8E55-59054675D9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3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 is divided into few smaller chunks. </a:t>
            </a:r>
          </a:p>
          <a:p>
            <a:r>
              <a:rPr lang="en-US" dirty="0"/>
              <a:t>First we will establish the need of a versioning system and tools and the problem it solves</a:t>
            </a:r>
          </a:p>
          <a:p>
            <a:r>
              <a:rPr lang="en-US" dirty="0"/>
              <a:t>Then we’ll see how git can be used to track codebase changes and also collaborate</a:t>
            </a:r>
          </a:p>
          <a:p>
            <a:r>
              <a:rPr lang="en-US" dirty="0"/>
              <a:t>Best practices used in industry.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43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7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27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31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7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98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51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us feedback on what did you like about it or think we can improve.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5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 is a distributed version control system. A version control system is a tool that allows us to manage changes made to blobs. Which can be </a:t>
            </a:r>
          </a:p>
          <a:p>
            <a:endParaRPr lang="en-US" dirty="0"/>
          </a:p>
          <a:p>
            <a:r>
              <a:rPr lang="en-US" dirty="0"/>
              <a:t> It is a tool that allows you to track your code history. Allows you to peek into the past and see what a code looks like at any given point of development. </a:t>
            </a:r>
          </a:p>
          <a:p>
            <a:endParaRPr lang="en-US" dirty="0"/>
          </a:p>
          <a:p>
            <a:r>
              <a:rPr lang="en-US" dirty="0"/>
              <a:t>An important tool to collaborate with other fellow developers. As developers you can’t collaborate efficiently by sending pieces of code in a zip file, or sharing it over the folder.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Source of truth, it is important to track down developers who made the changes and what changes are done.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8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Well there are </a:t>
            </a:r>
            <a:r>
              <a:rPr lang="en-US" dirty="0" smtClean="0"/>
              <a:t>a</a:t>
            </a:r>
            <a:r>
              <a:rPr lang="en-US" baseline="0" dirty="0" smtClean="0"/>
              <a:t> number</a:t>
            </a:r>
            <a:r>
              <a:rPr lang="en-US" dirty="0" smtClean="0"/>
              <a:t> </a:t>
            </a:r>
            <a:r>
              <a:rPr lang="en-US" dirty="0"/>
              <a:t>of reasons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Developers need to share codebase easily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track of all changes , undo, redo or time travel over months of development and compare code base.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Maintain working copies of same code base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Communicate changes made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Still need a reason to learn?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It is a industry wide tool that is being used by thousands of developers everyday. If you don’t know it probably you’ll never be able to collaborate with them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It is super powerful once you know. Employers expect you to know Git basics and have proficiency.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4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builds a semi-calculator app that just adds and subtracts numbers. And saves it to local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also designs a calculator that can multiply and divide numbers. And adds one more file 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9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genius Average Joe changes all the file thinking the calculators were wrongly designed. Hence, changes everything and replaces the files in directory.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1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weekend everyone thinks they have created a great calculator and which safely resides in directory. But on Monday nobody knows who made the change to the files. </a:t>
            </a:r>
          </a:p>
          <a:p>
            <a:r>
              <a:rPr lang="en-US" dirty="0"/>
              <a:t>Joe is too drunk to realize he was the one who replaced the files!.  Perfect Recipe for disaster.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7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5EA1-5292-4E85-8E55-59054675D9B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3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D9F8C-E2DE-435D-AF01-D2E309837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B5A533-CF55-4FB4-8F28-7E7116C4A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59E0D5-50B8-43F1-8980-71088E0E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D5949E-DB05-409A-AD3E-8BDA35F5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3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692614-9B8A-46CD-910D-FFE1B7FB0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C903E4-0DEC-4D30-BF2A-D8EB74A2C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78D3EF-4E15-4753-B664-9DC29AED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A1BF3-D5CD-466E-AADE-7BC31295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05E82-C372-44E5-9BEE-303C46F4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979C9-AB4C-48C7-AE32-8004E131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30B83B-457F-49EC-A820-A34A00D1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9D4E0-2058-4150-B276-0DA269D3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A4BCAB-89D9-4F26-AD59-A867F06D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2B5B21-D974-483A-9B4F-CACBEC29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98F3F-5320-45C5-A8F0-2C1C44FD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8A1252-D39A-461B-8838-4A6FB666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3543D-55E7-4E91-9EA4-B4246646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3C9F4C-BA4D-41D9-9434-7F9029A9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4C56D-BE88-4605-AA96-460964C1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3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455F72-6726-4E75-8ACD-B111AC6B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F514BB-C288-4B64-88B0-4A1651EB8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DC1AA0-C472-430F-AEDD-9239129C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3CAA79-FD51-4206-BC70-339A12DD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3CDD54-7A71-44AA-A384-38C9E82E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DF1251-E58C-402C-B1F6-3C8DAF1F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EE0F7-3899-48EF-8C27-88738833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2C4A2C-4A8E-4246-8A6F-E2576D608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EC2535-BE81-4ED5-9A3C-9EDD40801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71F77F-CA9D-4F1B-962C-508DC2B60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FD0AAD-B001-4897-8697-F621814B5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815124-602F-479F-B3B5-79F7FB77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AF9D6C-6EF3-4B98-B56C-94E78377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516F3F-9F50-4637-8BE4-1995C24E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2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DCD5F-0B91-4E25-83CB-08CDE793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C4B9EB99-C16E-4F67-B461-87621FF2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98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FB11116-E6A7-4C58-B8AE-58FC0A6B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00485AB6-CAE7-47F3-833C-657E20BA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7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96B43-2656-4C10-8A31-6CB7A046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6A7CD-00DD-44EA-87B8-BA090EF4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998488-B448-497C-A72C-6C6C6AE34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1D1FB5-DADF-43EE-9BEB-1952ADDB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7245C7-F98A-4E5B-B588-EA4C40C5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124B5E-B246-4964-A0BA-273182C5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25841-9947-4DF6-9E7F-9D062BFD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AAB462-32DF-453B-A113-15D4A568E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FA0471-1A99-4A28-BE0F-67E02098B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A9E912-1442-47F7-A822-7A177374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538706-2A22-4F7C-926A-E1575A72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1DEA21-A42E-4AC2-8023-2845E669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E3D41-1B94-41F2-97D7-A5D650B4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ACABC8-4488-4CB5-A42B-F92ECC071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C9BFC2-3B1B-4B74-8E27-1F842281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9E8EA-E4F2-401B-A8EF-A9FCF5D5B896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1598B-E7FA-4380-B297-9946BE06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008" y="4001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A582F8-FDC9-4805-9B2F-034D8DA6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6405D4-1B00-4690-985A-45439A27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312D11-8728-4E57-860C-F9B27AC6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DBA4E-29EF-492E-B0F4-CD0081096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F0BA-36B8-4733-AFEA-1CCE88DCC9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27B52A-7B8C-4625-9665-482E6D22C2D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1147"/>
            <a:ext cx="1585546" cy="5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-scm.com/download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5" Type="http://schemas.openxmlformats.org/officeDocument/2006/relationships/image" Target="../media/image13.png"/><Relationship Id="rId6" Type="http://schemas.openxmlformats.org/officeDocument/2006/relationships/image" Target="../media/image6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svg"/><Relationship Id="rId5" Type="http://schemas.openxmlformats.org/officeDocument/2006/relationships/image" Target="../media/image14.png"/><Relationship Id="rId6" Type="http://schemas.openxmlformats.org/officeDocument/2006/relationships/image" Target="../media/image8.svg"/><Relationship Id="rId7" Type="http://schemas.openxmlformats.org/officeDocument/2006/relationships/image" Target="../media/image12.png"/><Relationship Id="rId8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svg"/><Relationship Id="rId5" Type="http://schemas.openxmlformats.org/officeDocument/2006/relationships/image" Target="../media/image12.png"/><Relationship Id="rId6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2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6.svg"/><Relationship Id="rId5" Type="http://schemas.openxmlformats.org/officeDocument/2006/relationships/image" Target="../media/image14.png"/><Relationship Id="rId6" Type="http://schemas.openxmlformats.org/officeDocument/2006/relationships/image" Target="../media/image8.svg"/><Relationship Id="rId7" Type="http://schemas.openxmlformats.org/officeDocument/2006/relationships/image" Target="../media/image12.png"/><Relationship Id="rId8" Type="http://schemas.openxmlformats.org/officeDocument/2006/relationships/image" Target="../media/image4.svg"/><Relationship Id="rId9" Type="http://schemas.openxmlformats.org/officeDocument/2006/relationships/image" Target="../media/image15.png"/><Relationship Id="rId10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rr524@njit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F01EF-86A0-4429-A374-845AF2AC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8" y="937806"/>
            <a:ext cx="10515600" cy="62079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venir Medium" charset="0"/>
                <a:ea typeface="Avenir Medium" charset="0"/>
                <a:cs typeface="Avenir Medium" charset="0"/>
              </a:rPr>
              <a:t>Version Control with Git and GitHub</a:t>
            </a:r>
            <a:endParaRPr lang="en-US" sz="4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04" y="1879600"/>
            <a:ext cx="4199467" cy="41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B54A23-D7F5-4299-953A-ECAEDDFB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Why Git and not other VCS? 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Git’s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the most popular version control system in the industry, by far.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 proper and detailed understanding of Git will allow you to make a transition to any other distributed VCS easily.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Most popular VCS are similar to Git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85" y="4119827"/>
            <a:ext cx="4028016" cy="26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Things you’ll need: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You need </a:t>
            </a:r>
            <a:r>
              <a:rPr lang="en-US" dirty="0" err="1" smtClean="0"/>
              <a:t>Git</a:t>
            </a:r>
            <a:r>
              <a:rPr lang="en-US" dirty="0" smtClean="0"/>
              <a:t> installed on your system, and you can access it in a UNIX Terminal, either the Terminal on the Mac or </a:t>
            </a:r>
            <a:r>
              <a:rPr lang="en-US" dirty="0" err="1" smtClean="0"/>
              <a:t>Git</a:t>
            </a:r>
            <a:r>
              <a:rPr lang="en-US" dirty="0" smtClean="0"/>
              <a:t> Bash on Windows.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Download </a:t>
            </a:r>
            <a:r>
              <a:rPr lang="en-US" dirty="0" err="1" smtClean="0"/>
              <a:t>Git</a:t>
            </a:r>
            <a:r>
              <a:rPr lang="en-US" dirty="0" smtClean="0"/>
              <a:t> from the following link: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git-scm.com/downloads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Version Control Terminology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Version Control System (VCS) or (SCM)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Repository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Commit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SHA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Working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Checkout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Staging Area/Index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Branch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Version Control Terminology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Version Control System : </a:t>
            </a:r>
          </a:p>
          <a:p>
            <a:pPr marL="0" indent="0"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VCS allows you to: revert files back to a previous state, revert the entire project back to a previous state, review changes made over time, see who last modified something that might be causing a problem, who introduced an issue and when, and more. </a:t>
            </a:r>
          </a:p>
          <a:p>
            <a:pPr marL="0" indent="0">
              <a:buNone/>
            </a:pP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Repository:</a:t>
            </a:r>
          </a:p>
          <a:p>
            <a:pPr marL="0" indent="0"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directory that contains your project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work which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are used to communicate with Git. Repositories can exist either locally on your computer or as a remote copy on another computer.</a:t>
            </a:r>
          </a:p>
        </p:txBody>
      </p:sp>
    </p:spTree>
    <p:extLst>
      <p:ext uri="{BB962C8B-B14F-4D97-AF65-F5344CB8AC3E}">
        <p14:creationId xmlns:p14="http://schemas.microsoft.com/office/powerpoint/2010/main" val="17284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Version Control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3. Commit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Git thinks of its data like a set of snapshots of a mini file system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Think of it as a save point during a video game.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4. SHA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 SHA is basically an ID number for each commit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Ex.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E2adf8ae3e2e4ed40add75cc44cf9d0a869afeb6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5. Working Directory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The files that you see in your computer's file system. When you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open your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project files up on a code editor, you're working with files in the Working Directory. </a:t>
            </a:r>
          </a:p>
        </p:txBody>
      </p:sp>
    </p:spTree>
    <p:extLst>
      <p:ext uri="{BB962C8B-B14F-4D97-AF65-F5344CB8AC3E}">
        <p14:creationId xmlns:p14="http://schemas.microsoft.com/office/powerpoint/2010/main" val="21404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Version Control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6. Checkout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When content in the repository has been copied to the Working Directory. It is possible to checkout many things from a repository; a file, a commit, a branch, etc. 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7. Staging Area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You can think of the staging area as a prep table where Git will take the next commit. Files on the Staging Index are poised to be added to the repository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8. Branch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 branch is when a new line of development is created that diverges from the main line of development. This alternative line of development can continue without altering the main line. 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Let’s dive into the good stuff now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GIT COMMANDS: </a:t>
            </a:r>
          </a:p>
          <a:p>
            <a:pPr marL="0" indent="0"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(THINGS WE’LL COVER)</a:t>
            </a:r>
          </a:p>
          <a:p>
            <a:pPr marL="0" indent="0">
              <a:buNone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BASIC GIT COMMANDS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REMOTE REPOSITORY </a:t>
            </a:r>
            <a:r>
              <a:rPr lang="mr-IN" sz="20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PUSH &amp; PULL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BRANCHING, TAGGING AND MERGING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DISASTER HAS STRUCK!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2259565"/>
            <a:ext cx="5511800" cy="3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Basic Git Commands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</a:t>
            </a:r>
            <a:r>
              <a:rPr lang="en-US" sz="2400" dirty="0" err="1" smtClean="0">
                <a:latin typeface="Avenir Book" charset="0"/>
                <a:ea typeface="Avenir Book" charset="0"/>
                <a:cs typeface="Avenir Book" charset="0"/>
              </a:rPr>
              <a:t>init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status 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add &lt;filename&gt;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 /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add . 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commit / git commit </a:t>
            </a:r>
            <a:r>
              <a:rPr lang="mr-IN" sz="24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m “commit message”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log </a:t>
            </a:r>
            <a:r>
              <a:rPr lang="mr-IN" sz="24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 err="1" smtClean="0">
                <a:latin typeface="Avenir Book" charset="0"/>
                <a:ea typeface="Avenir Book" charset="0"/>
                <a:cs typeface="Avenir Book" charset="0"/>
              </a:rPr>
              <a:t>oneline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/ git log —stat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clone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Other commands like git show, git ignore, git diff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9533" y="2498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5400" b="1" dirty="0" smtClean="0">
                <a:latin typeface="Avenir Book" charset="0"/>
                <a:ea typeface="Avenir Book" charset="0"/>
                <a:cs typeface="Avenir Book" charset="0"/>
              </a:rPr>
              <a:t>Demo</a:t>
            </a:r>
            <a:endParaRPr lang="en-US" sz="540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3908A-FBF1-4A85-8D79-A2942219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Basic Git model locally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A55988-DB8D-4406-890E-EF0B0B9B2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690688"/>
            <a:ext cx="65341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9A8E4-EFE0-4DCD-A249-57EB367A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venir Medium" charset="0"/>
                <a:ea typeface="Avenir Medium" charset="0"/>
                <a:cs typeface="Avenir Medium" charset="0"/>
              </a:rPr>
              <a:t>What’s the plan for today? </a:t>
            </a:r>
            <a:endParaRPr lang="en-US" sz="4800" b="1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7539C2-FF28-4EBF-B078-8E99383EA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Version Control - Concepts, Terminology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Git </a:t>
            </a:r>
            <a:r>
              <a:rPr lang="mr-IN" sz="36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 Commands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Collaborating with Git using GitHub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Version Control practices and workflow in the industry.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Basic Git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git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init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mr-IN" sz="24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Initialize </a:t>
            </a:r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a Git repository/working directory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git status </a:t>
            </a:r>
            <a:r>
              <a:rPr lang="mr-IN" sz="24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Status of your working directory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git add &lt;filename&gt; or git add . </a:t>
            </a:r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(for all files in your working directory)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git commit </a:t>
            </a:r>
            <a:r>
              <a:rPr lang="mr-IN" sz="24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Stash changes in your working directory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git log </a:t>
            </a:r>
            <a:r>
              <a:rPr lang="mr-IN" sz="24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oneline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mr-IN" sz="24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latin typeface="Avenir Book" charset="0"/>
                <a:ea typeface="Avenir Book" charset="0"/>
                <a:cs typeface="Avenir Book" charset="0"/>
              </a:rPr>
              <a:t>View your commit 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history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git clone </a:t>
            </a:r>
            <a:r>
              <a:rPr lang="mr-IN" sz="24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Create an identical copy</a:t>
            </a:r>
            <a:endParaRPr lang="en-US" sz="2400" i="1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533" y="3660610"/>
            <a:ext cx="4961467" cy="31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02" r="1" b="1"/>
          <a:stretch/>
        </p:blipFill>
        <p:spPr>
          <a:xfrm>
            <a:off x="5711040" y="1507067"/>
            <a:ext cx="5841297" cy="471085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GitHub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2150533"/>
            <a:ext cx="4685071" cy="37854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It’s a hosting medium/website for your Git repositories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Offers powerful collaborative abilities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A good indicator of what you code/how much you code/quality of your code</a:t>
            </a:r>
          </a:p>
        </p:txBody>
      </p:sp>
    </p:spTree>
    <p:extLst>
      <p:ext uri="{BB962C8B-B14F-4D97-AF65-F5344CB8AC3E}">
        <p14:creationId xmlns:p14="http://schemas.microsoft.com/office/powerpoint/2010/main" val="2480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Working with a remote repository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Remote? </a:t>
            </a: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It’s the place where your code is stored.</a:t>
            </a: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By default, remote name is origin and default branch is master.</a:t>
            </a:r>
          </a:p>
          <a:p>
            <a:pPr marL="0" indent="0">
              <a:buNone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Certain things that come to play, namely collaboration. </a:t>
            </a: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How are we going to handle that with Git. </a:t>
            </a:r>
          </a:p>
          <a:p>
            <a:pPr marL="0" indent="0">
              <a:buNone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So here comes, push, pull, branching, merging, 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forking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n">
            <a:extLst>
              <a:ext uri="{FF2B5EF4-FFF2-40B4-BE49-F238E27FC236}">
                <a16:creationId xmlns:a16="http://schemas.microsoft.com/office/drawing/2014/main" xmlns="" id="{542EFEFE-5339-475A-BF84-2DB80A8B7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39950" y="803364"/>
            <a:ext cx="914400" cy="9144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3B5EC47F-C646-4A3B-B95B-541D5EE14923}"/>
              </a:ext>
            </a:extLst>
          </p:cNvPr>
          <p:cNvSpPr/>
          <p:nvPr/>
        </p:nvSpPr>
        <p:spPr>
          <a:xfrm rot="17508801">
            <a:off x="2865991" y="1095649"/>
            <a:ext cx="969264" cy="1956816"/>
          </a:xfrm>
          <a:prstGeom prst="downArrow">
            <a:avLst>
              <a:gd name="adj1" fmla="val 50000"/>
              <a:gd name="adj2" fmla="val 3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B2D8F54-B27E-49A4-832B-918E3644DFE6}"/>
              </a:ext>
            </a:extLst>
          </p:cNvPr>
          <p:cNvSpPr/>
          <p:nvPr/>
        </p:nvSpPr>
        <p:spPr>
          <a:xfrm>
            <a:off x="4439058" y="1876646"/>
            <a:ext cx="3732028" cy="3317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Paper">
            <a:extLst>
              <a:ext uri="{FF2B5EF4-FFF2-40B4-BE49-F238E27FC236}">
                <a16:creationId xmlns:a16="http://schemas.microsoft.com/office/drawing/2014/main" xmlns="" id="{1FDA6344-A31C-4530-9038-03CF62201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54009" y="2620925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6BB8311-8131-4CAF-B00B-41D0E13CB68B}"/>
              </a:ext>
            </a:extLst>
          </p:cNvPr>
          <p:cNvGrpSpPr/>
          <p:nvPr/>
        </p:nvGrpSpPr>
        <p:grpSpPr>
          <a:xfrm>
            <a:off x="1132113" y="803364"/>
            <a:ext cx="1130075" cy="1442613"/>
            <a:chOff x="1132113" y="803364"/>
            <a:chExt cx="1130075" cy="14426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F851DB4-61D2-4F5B-B442-A1A3C0CDA1A5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2" name="Graphic 11" descr="Man">
              <a:extLst>
                <a:ext uri="{FF2B5EF4-FFF2-40B4-BE49-F238E27FC236}">
                  <a16:creationId xmlns:a16="http://schemas.microsoft.com/office/drawing/2014/main" xmlns="" id="{0F8D869C-CF87-467B-B91E-9FA6CBAFC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0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3B5EC47F-C646-4A3B-B95B-541D5EE14923}"/>
              </a:ext>
            </a:extLst>
          </p:cNvPr>
          <p:cNvSpPr/>
          <p:nvPr/>
        </p:nvSpPr>
        <p:spPr>
          <a:xfrm rot="17508801">
            <a:off x="2865991" y="1095649"/>
            <a:ext cx="969264" cy="1956816"/>
          </a:xfrm>
          <a:prstGeom prst="downArrow">
            <a:avLst>
              <a:gd name="adj1" fmla="val 50000"/>
              <a:gd name="adj2" fmla="val 3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B2D8F54-B27E-49A4-832B-918E3644DFE6}"/>
              </a:ext>
            </a:extLst>
          </p:cNvPr>
          <p:cNvSpPr/>
          <p:nvPr/>
        </p:nvSpPr>
        <p:spPr>
          <a:xfrm>
            <a:off x="4439058" y="1876646"/>
            <a:ext cx="3732028" cy="3317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Paper">
            <a:extLst>
              <a:ext uri="{FF2B5EF4-FFF2-40B4-BE49-F238E27FC236}">
                <a16:creationId xmlns:a16="http://schemas.microsoft.com/office/drawing/2014/main" xmlns="" id="{1FDA6344-A31C-4530-9038-03CF62201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54009" y="2620925"/>
            <a:ext cx="914400" cy="9144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70121D76-41E0-40E6-9015-B9AC8DCA8721}"/>
              </a:ext>
            </a:extLst>
          </p:cNvPr>
          <p:cNvSpPr/>
          <p:nvPr/>
        </p:nvSpPr>
        <p:spPr>
          <a:xfrm rot="3097134">
            <a:off x="8558641" y="1095649"/>
            <a:ext cx="969264" cy="1956816"/>
          </a:xfrm>
          <a:prstGeom prst="downArrow">
            <a:avLst>
              <a:gd name="adj1" fmla="val 50000"/>
              <a:gd name="adj2" fmla="val 3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per">
            <a:extLst>
              <a:ext uri="{FF2B5EF4-FFF2-40B4-BE49-F238E27FC236}">
                <a16:creationId xmlns:a16="http://schemas.microsoft.com/office/drawing/2014/main" xmlns="" id="{FF07B739-B96F-44CB-B0E9-A01DA54B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40067" y="2620925"/>
            <a:ext cx="914400" cy="914400"/>
          </a:xfrm>
          <a:prstGeom prst="rect">
            <a:avLst/>
          </a:prstGeom>
        </p:spPr>
      </p:pic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xmlns="" id="{690DB643-19F5-48D3-8245-701A462B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20187" y="3512490"/>
            <a:ext cx="914400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E7C1A8B-FB2E-4007-A6A8-A040B107888B}"/>
              </a:ext>
            </a:extLst>
          </p:cNvPr>
          <p:cNvGrpSpPr/>
          <p:nvPr/>
        </p:nvGrpSpPr>
        <p:grpSpPr>
          <a:xfrm>
            <a:off x="1132113" y="803364"/>
            <a:ext cx="1130075" cy="1442613"/>
            <a:chOff x="1132113" y="803364"/>
            <a:chExt cx="1130075" cy="14426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57D84D6-B16F-4235-85CE-21F18522CA5E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7" name="Graphic 16" descr="Man">
              <a:extLst>
                <a:ext uri="{FF2B5EF4-FFF2-40B4-BE49-F238E27FC236}">
                  <a16:creationId xmlns:a16="http://schemas.microsoft.com/office/drawing/2014/main" xmlns="" id="{D61BBF8D-B08F-45A9-91FE-D218AB36A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3D187ED-67FC-43BF-B60F-C085A3FF4FB3}"/>
              </a:ext>
            </a:extLst>
          </p:cNvPr>
          <p:cNvGrpSpPr/>
          <p:nvPr/>
        </p:nvGrpSpPr>
        <p:grpSpPr>
          <a:xfrm>
            <a:off x="10180468" y="803364"/>
            <a:ext cx="1084521" cy="1554256"/>
            <a:chOff x="10180468" y="803364"/>
            <a:chExt cx="1084521" cy="1554256"/>
          </a:xfrm>
        </p:grpSpPr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xmlns="" id="{8CD1D164-B997-4D11-851D-9D1151201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993C571-867B-4343-BDB4-A2A32194C74A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8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3B5EC47F-C646-4A3B-B95B-541D5EE14923}"/>
              </a:ext>
            </a:extLst>
          </p:cNvPr>
          <p:cNvSpPr/>
          <p:nvPr/>
        </p:nvSpPr>
        <p:spPr>
          <a:xfrm rot="17508801">
            <a:off x="2865991" y="1095649"/>
            <a:ext cx="969264" cy="1956816"/>
          </a:xfrm>
          <a:prstGeom prst="downArrow">
            <a:avLst>
              <a:gd name="adj1" fmla="val 50000"/>
              <a:gd name="adj2" fmla="val 3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B2D8F54-B27E-49A4-832B-918E3644DFE6}"/>
              </a:ext>
            </a:extLst>
          </p:cNvPr>
          <p:cNvSpPr/>
          <p:nvPr/>
        </p:nvSpPr>
        <p:spPr>
          <a:xfrm>
            <a:off x="4439058" y="1876646"/>
            <a:ext cx="3732028" cy="3317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70121D76-41E0-40E6-9015-B9AC8DCA8721}"/>
              </a:ext>
            </a:extLst>
          </p:cNvPr>
          <p:cNvSpPr/>
          <p:nvPr/>
        </p:nvSpPr>
        <p:spPr>
          <a:xfrm rot="3097134">
            <a:off x="8558641" y="1095649"/>
            <a:ext cx="969264" cy="1956816"/>
          </a:xfrm>
          <a:prstGeom prst="downArrow">
            <a:avLst>
              <a:gd name="adj1" fmla="val 50000"/>
              <a:gd name="adj2" fmla="val 3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xmlns="" id="{690DB643-19F5-48D3-8245-701A462B4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74992" y="3450264"/>
            <a:ext cx="914400" cy="91440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1099A952-0066-4040-942E-1F2AAD9F3237}"/>
              </a:ext>
            </a:extLst>
          </p:cNvPr>
          <p:cNvSpPr/>
          <p:nvPr/>
        </p:nvSpPr>
        <p:spPr>
          <a:xfrm rot="17508801">
            <a:off x="2864323" y="1095649"/>
            <a:ext cx="969264" cy="1956816"/>
          </a:xfrm>
          <a:prstGeom prst="downArrow">
            <a:avLst>
              <a:gd name="adj1" fmla="val 50000"/>
              <a:gd name="adj2" fmla="val 3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12D1F8C5-DEB7-4931-862E-72AB81AB2CC1}"/>
              </a:ext>
            </a:extLst>
          </p:cNvPr>
          <p:cNvSpPr/>
          <p:nvPr/>
        </p:nvSpPr>
        <p:spPr>
          <a:xfrm rot="16368172">
            <a:off x="2460556" y="2814065"/>
            <a:ext cx="969264" cy="1784264"/>
          </a:xfrm>
          <a:prstGeom prst="downArrow">
            <a:avLst>
              <a:gd name="adj1" fmla="val 50000"/>
              <a:gd name="adj2" fmla="val 3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5770279-1952-425A-A4F8-F938C86A95E9}"/>
              </a:ext>
            </a:extLst>
          </p:cNvPr>
          <p:cNvGrpSpPr/>
          <p:nvPr/>
        </p:nvGrpSpPr>
        <p:grpSpPr>
          <a:xfrm>
            <a:off x="1132113" y="803364"/>
            <a:ext cx="1130075" cy="1442613"/>
            <a:chOff x="1132113" y="803364"/>
            <a:chExt cx="1130075" cy="14426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0609937-BDB5-40E1-9140-E866BABED8B4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20" name="Graphic 19" descr="Man">
              <a:extLst>
                <a:ext uri="{FF2B5EF4-FFF2-40B4-BE49-F238E27FC236}">
                  <a16:creationId xmlns:a16="http://schemas.microsoft.com/office/drawing/2014/main" xmlns="" id="{A99F8156-419E-4E4D-8B2E-B9B78065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CC5EBE0-7360-48FD-AC70-DF17374F139E}"/>
              </a:ext>
            </a:extLst>
          </p:cNvPr>
          <p:cNvGrpSpPr/>
          <p:nvPr/>
        </p:nvGrpSpPr>
        <p:grpSpPr>
          <a:xfrm>
            <a:off x="10180468" y="803364"/>
            <a:ext cx="1084521" cy="1554256"/>
            <a:chOff x="10180468" y="803364"/>
            <a:chExt cx="1084521" cy="1554256"/>
          </a:xfrm>
        </p:grpSpPr>
        <p:pic>
          <p:nvPicPr>
            <p:cNvPr id="22" name="Graphic 21" descr="Man">
              <a:extLst>
                <a:ext uri="{FF2B5EF4-FFF2-40B4-BE49-F238E27FC236}">
                  <a16:creationId xmlns:a16="http://schemas.microsoft.com/office/drawing/2014/main" xmlns="" id="{9AD38308-D708-453E-96FA-F3E757872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72CF04-2BE6-467A-BD4F-72645D257BC9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2344AA-B1BB-4EC4-9B29-465645FC423F}"/>
              </a:ext>
            </a:extLst>
          </p:cNvPr>
          <p:cNvGrpSpPr/>
          <p:nvPr/>
        </p:nvGrpSpPr>
        <p:grpSpPr>
          <a:xfrm>
            <a:off x="1186032" y="3078125"/>
            <a:ext cx="1020569" cy="1448537"/>
            <a:chOff x="1186032" y="3078125"/>
            <a:chExt cx="1020569" cy="1448537"/>
          </a:xfrm>
        </p:grpSpPr>
        <p:pic>
          <p:nvPicPr>
            <p:cNvPr id="12" name="Graphic 11" descr="Man">
              <a:extLst>
                <a:ext uri="{FF2B5EF4-FFF2-40B4-BE49-F238E27FC236}">
                  <a16:creationId xmlns:a16="http://schemas.microsoft.com/office/drawing/2014/main" xmlns="" id="{4FFB3877-7775-426D-B6DB-C3582A998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39116" y="3078125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8B1771-BB83-4A59-AA26-6788376F2114}"/>
                </a:ext>
              </a:extLst>
            </p:cNvPr>
            <p:cNvSpPr txBox="1"/>
            <p:nvPr/>
          </p:nvSpPr>
          <p:spPr>
            <a:xfrm>
              <a:off x="1186032" y="4157330"/>
              <a:ext cx="1020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Joe</a:t>
              </a:r>
            </a:p>
          </p:txBody>
        </p:sp>
      </p:grpSp>
      <p:pic>
        <p:nvPicPr>
          <p:cNvPr id="26" name="Graphic 25" descr="Document">
            <a:extLst>
              <a:ext uri="{FF2B5EF4-FFF2-40B4-BE49-F238E27FC236}">
                <a16:creationId xmlns:a16="http://schemas.microsoft.com/office/drawing/2014/main" xmlns="" id="{F84371C2-6850-42D3-9C94-9FF7922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89392" y="2887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6B2D8F54-B27E-49A4-832B-918E3644DFE6}"/>
              </a:ext>
            </a:extLst>
          </p:cNvPr>
          <p:cNvSpPr/>
          <p:nvPr/>
        </p:nvSpPr>
        <p:spPr>
          <a:xfrm>
            <a:off x="4439058" y="1876646"/>
            <a:ext cx="3732028" cy="3317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Paper">
            <a:extLst>
              <a:ext uri="{FF2B5EF4-FFF2-40B4-BE49-F238E27FC236}">
                <a16:creationId xmlns:a16="http://schemas.microsoft.com/office/drawing/2014/main" xmlns="" id="{1FDA6344-A31C-4530-9038-03CF62201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54009" y="2620925"/>
            <a:ext cx="914400" cy="914400"/>
          </a:xfrm>
          <a:prstGeom prst="rect">
            <a:avLst/>
          </a:prstGeom>
        </p:spPr>
      </p:pic>
      <p:pic>
        <p:nvPicPr>
          <p:cNvPr id="11" name="Graphic 10" descr="Paper">
            <a:extLst>
              <a:ext uri="{FF2B5EF4-FFF2-40B4-BE49-F238E27FC236}">
                <a16:creationId xmlns:a16="http://schemas.microsoft.com/office/drawing/2014/main" xmlns="" id="{FF07B739-B96F-44CB-B0E9-A01DA54B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40067" y="2620925"/>
            <a:ext cx="914400" cy="914400"/>
          </a:xfrm>
          <a:prstGeom prst="rect">
            <a:avLst/>
          </a:prstGeom>
        </p:spPr>
      </p:pic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xmlns="" id="{690DB643-19F5-48D3-8245-701A462B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74992" y="3450264"/>
            <a:ext cx="914400" cy="914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5770279-1952-425A-A4F8-F938C86A95E9}"/>
              </a:ext>
            </a:extLst>
          </p:cNvPr>
          <p:cNvGrpSpPr/>
          <p:nvPr/>
        </p:nvGrpSpPr>
        <p:grpSpPr>
          <a:xfrm>
            <a:off x="1132113" y="803364"/>
            <a:ext cx="1130075" cy="1442613"/>
            <a:chOff x="1132113" y="803364"/>
            <a:chExt cx="1130075" cy="14426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0609937-BDB5-40E1-9140-E866BABED8B4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20" name="Graphic 19" descr="Man">
              <a:extLst>
                <a:ext uri="{FF2B5EF4-FFF2-40B4-BE49-F238E27FC236}">
                  <a16:creationId xmlns:a16="http://schemas.microsoft.com/office/drawing/2014/main" xmlns="" id="{A99F8156-419E-4E4D-8B2E-B9B78065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CC5EBE0-7360-48FD-AC70-DF17374F139E}"/>
              </a:ext>
            </a:extLst>
          </p:cNvPr>
          <p:cNvGrpSpPr/>
          <p:nvPr/>
        </p:nvGrpSpPr>
        <p:grpSpPr>
          <a:xfrm>
            <a:off x="10180468" y="803364"/>
            <a:ext cx="1084521" cy="1554256"/>
            <a:chOff x="10180468" y="803364"/>
            <a:chExt cx="1084521" cy="1554256"/>
          </a:xfrm>
        </p:grpSpPr>
        <p:pic>
          <p:nvPicPr>
            <p:cNvPr id="22" name="Graphic 21" descr="Man">
              <a:extLst>
                <a:ext uri="{FF2B5EF4-FFF2-40B4-BE49-F238E27FC236}">
                  <a16:creationId xmlns:a16="http://schemas.microsoft.com/office/drawing/2014/main" xmlns="" id="{9AD38308-D708-453E-96FA-F3E757872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72CF04-2BE6-467A-BD4F-72645D257BC9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2344AA-B1BB-4EC4-9B29-465645FC423F}"/>
              </a:ext>
            </a:extLst>
          </p:cNvPr>
          <p:cNvGrpSpPr/>
          <p:nvPr/>
        </p:nvGrpSpPr>
        <p:grpSpPr>
          <a:xfrm>
            <a:off x="1186032" y="3078125"/>
            <a:ext cx="1020569" cy="1448537"/>
            <a:chOff x="1186032" y="3078125"/>
            <a:chExt cx="1020569" cy="1448537"/>
          </a:xfrm>
        </p:grpSpPr>
        <p:pic>
          <p:nvPicPr>
            <p:cNvPr id="12" name="Graphic 11" descr="Man">
              <a:extLst>
                <a:ext uri="{FF2B5EF4-FFF2-40B4-BE49-F238E27FC236}">
                  <a16:creationId xmlns:a16="http://schemas.microsoft.com/office/drawing/2014/main" xmlns="" id="{4FFB3877-7775-426D-B6DB-C3582A998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239116" y="3078125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8B1771-BB83-4A59-AA26-6788376F2114}"/>
                </a:ext>
              </a:extLst>
            </p:cNvPr>
            <p:cNvSpPr txBox="1"/>
            <p:nvPr/>
          </p:nvSpPr>
          <p:spPr>
            <a:xfrm>
              <a:off x="1186032" y="4157330"/>
              <a:ext cx="1020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F32027-9190-4CF3-9A05-50F7BC3DD701}"/>
              </a:ext>
            </a:extLst>
          </p:cNvPr>
          <p:cNvSpPr txBox="1"/>
          <p:nvPr/>
        </p:nvSpPr>
        <p:spPr>
          <a:xfrm>
            <a:off x="4253023" y="5938282"/>
            <a:ext cx="428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Who replaced the files? When ?</a:t>
            </a:r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xmlns="" id="{53EC5E3E-0025-4171-A3C9-A13BA5DE8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34889" y="5265071"/>
            <a:ext cx="740366" cy="740366"/>
          </a:xfrm>
          <a:prstGeom prst="rect">
            <a:avLst/>
          </a:prstGeom>
        </p:spPr>
      </p:pic>
      <p:pic>
        <p:nvPicPr>
          <p:cNvPr id="26" name="Graphic 25" descr="Document">
            <a:extLst>
              <a:ext uri="{FF2B5EF4-FFF2-40B4-BE49-F238E27FC236}">
                <a16:creationId xmlns:a16="http://schemas.microsoft.com/office/drawing/2014/main" xmlns="" id="{836DD356-1D1E-441D-81A9-F57BBF49C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54009" y="3450264"/>
            <a:ext cx="914400" cy="914400"/>
          </a:xfrm>
          <a:prstGeom prst="rect">
            <a:avLst/>
          </a:prstGeom>
        </p:spPr>
      </p:pic>
      <p:pic>
        <p:nvPicPr>
          <p:cNvPr id="27" name="Graphic 26" descr="Document">
            <a:extLst>
              <a:ext uri="{FF2B5EF4-FFF2-40B4-BE49-F238E27FC236}">
                <a16:creationId xmlns:a16="http://schemas.microsoft.com/office/drawing/2014/main" xmlns="" id="{66F83257-46A4-484C-AEE4-9FB4DC8DE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27800" y="2921997"/>
            <a:ext cx="914400" cy="914400"/>
          </a:xfrm>
          <a:prstGeom prst="rect">
            <a:avLst/>
          </a:prstGeom>
        </p:spPr>
      </p:pic>
      <p:pic>
        <p:nvPicPr>
          <p:cNvPr id="28" name="Graphic 27" descr="Document">
            <a:extLst>
              <a:ext uri="{FF2B5EF4-FFF2-40B4-BE49-F238E27FC236}">
                <a16:creationId xmlns:a16="http://schemas.microsoft.com/office/drawing/2014/main" xmlns="" id="{69BFFA87-6521-4E58-ACA0-D8B07D0C1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01591" y="3535325"/>
            <a:ext cx="914400" cy="914400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xmlns="" id="{7DA33AE1-F068-4958-8D41-0B66681E3F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39465" y="2589877"/>
            <a:ext cx="1931214" cy="19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How to access GitHub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Access it on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github.com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Create an account if you don’t already have 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GitHub Clone link: 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github.com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intley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Version_Control_Workshop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56645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GitHub Demo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More Git commands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 push </a:t>
            </a:r>
            <a:r>
              <a:rPr lang="mr-IN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push your changes into the remote repository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 pull </a:t>
            </a:r>
            <a:r>
              <a:rPr lang="mr-IN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pull your latest changes from the remote repository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 branch </a:t>
            </a:r>
            <a:r>
              <a:rPr lang="mr-IN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view branches in your repository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 branch &lt;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branchname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&gt; - create a branch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 checkout &lt;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branchname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&gt; - move to that branch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 merge &lt;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branchname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&gt; - merge into that branch</a:t>
            </a:r>
          </a:p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g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it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revert &lt;commit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sha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&gt;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How do you work with other developers? 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Work in a team, probably on particular components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Integrate your code together.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Make copies of your files in case something you lose them. (Not really?)</a:t>
            </a:r>
          </a:p>
        </p:txBody>
      </p:sp>
    </p:spTree>
    <p:extLst>
      <p:ext uri="{BB962C8B-B14F-4D97-AF65-F5344CB8AC3E}">
        <p14:creationId xmlns:p14="http://schemas.microsoft.com/office/powerpoint/2010/main" val="15064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8" y="243885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Demo 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Collaboration with GitHub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89CB68-6CCB-4142-89A6-7D7D13C26FCB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3690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Collaborate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74B3CEBD-F3A0-4777-8F81-398AC5AF49B3}"/>
              </a:ext>
            </a:extLst>
          </p:cNvPr>
          <p:cNvSpPr/>
          <p:nvPr/>
        </p:nvSpPr>
        <p:spPr>
          <a:xfrm rot="10800000">
            <a:off x="3258879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A796EEB9-C1DA-4C4F-AA34-2927BB0C91F4}"/>
              </a:ext>
            </a:extLst>
          </p:cNvPr>
          <p:cNvSpPr/>
          <p:nvPr/>
        </p:nvSpPr>
        <p:spPr>
          <a:xfrm>
            <a:off x="6582985" y="2220622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B54CDD-5A6A-4A2D-A2DF-55795D79B0E3}"/>
              </a:ext>
            </a:extLst>
          </p:cNvPr>
          <p:cNvSpPr txBox="1"/>
          <p:nvPr/>
        </p:nvSpPr>
        <p:spPr>
          <a:xfrm>
            <a:off x="3258879" y="1690687"/>
            <a:ext cx="116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clone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497DD5-C091-4A63-A9DD-8C114F6E6EA1}"/>
              </a:ext>
            </a:extLst>
          </p:cNvPr>
          <p:cNvSpPr txBox="1"/>
          <p:nvPr/>
        </p:nvSpPr>
        <p:spPr>
          <a:xfrm>
            <a:off x="6541032" y="1645865"/>
            <a:ext cx="116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clone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4177DEC-A0E4-4CE3-8971-CCE7129F0552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32930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Collaborate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B4B4A7E-AA72-4C3C-9D7C-E8A8B66CD20D}"/>
              </a:ext>
            </a:extLst>
          </p:cNvPr>
          <p:cNvSpPr txBox="1"/>
          <p:nvPr/>
        </p:nvSpPr>
        <p:spPr>
          <a:xfrm>
            <a:off x="2932790" y="4180285"/>
            <a:ext cx="152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add </a:t>
            </a:r>
          </a:p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commit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3D225A-0809-44F0-8E22-77BD4CD3E4C8}"/>
              </a:ext>
            </a:extLst>
          </p:cNvPr>
          <p:cNvSpPr/>
          <p:nvPr/>
        </p:nvSpPr>
        <p:spPr>
          <a:xfrm>
            <a:off x="8370688" y="430601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2DAB36-7037-4211-9458-C320FA8D8552}"/>
              </a:ext>
            </a:extLst>
          </p:cNvPr>
          <p:cNvSpPr txBox="1"/>
          <p:nvPr/>
        </p:nvSpPr>
        <p:spPr>
          <a:xfrm>
            <a:off x="9583249" y="4305836"/>
            <a:ext cx="152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add </a:t>
            </a:r>
          </a:p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commit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0F927C-536F-4353-902B-58892563BA95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37197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Collaborate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3D225A-0809-44F0-8E22-77BD4CD3E4C8}"/>
              </a:ext>
            </a:extLst>
          </p:cNvPr>
          <p:cNvSpPr/>
          <p:nvPr/>
        </p:nvSpPr>
        <p:spPr>
          <a:xfrm>
            <a:off x="8370688" y="430601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3EE1D81-3015-431F-B127-37C20FFF63C4}"/>
              </a:ext>
            </a:extLst>
          </p:cNvPr>
          <p:cNvSpPr/>
          <p:nvPr/>
        </p:nvSpPr>
        <p:spPr>
          <a:xfrm>
            <a:off x="3258879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9857FC-35D8-4B51-857D-2975717AD003}"/>
              </a:ext>
            </a:extLst>
          </p:cNvPr>
          <p:cNvSpPr txBox="1"/>
          <p:nvPr/>
        </p:nvSpPr>
        <p:spPr>
          <a:xfrm>
            <a:off x="3258879" y="2805364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push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ED88C47-02CE-4C66-AF02-137067E74AA4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2153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Collaborate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3D225A-0809-44F0-8E22-77BD4CD3E4C8}"/>
              </a:ext>
            </a:extLst>
          </p:cNvPr>
          <p:cNvSpPr/>
          <p:nvPr/>
        </p:nvSpPr>
        <p:spPr>
          <a:xfrm>
            <a:off x="8370688" y="430601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3EE1D81-3015-431F-B127-37C20FFF63C4}"/>
              </a:ext>
            </a:extLst>
          </p:cNvPr>
          <p:cNvSpPr/>
          <p:nvPr/>
        </p:nvSpPr>
        <p:spPr>
          <a:xfrm>
            <a:off x="6481484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9857FC-35D8-4B51-857D-2975717AD003}"/>
              </a:ext>
            </a:extLst>
          </p:cNvPr>
          <p:cNvSpPr txBox="1"/>
          <p:nvPr/>
        </p:nvSpPr>
        <p:spPr>
          <a:xfrm>
            <a:off x="6398531" y="2898462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fetch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01F7962-B137-45E7-8A11-C86F9B354B1A}"/>
              </a:ext>
            </a:extLst>
          </p:cNvPr>
          <p:cNvSpPr/>
          <p:nvPr/>
        </p:nvSpPr>
        <p:spPr>
          <a:xfrm>
            <a:off x="9646595" y="3563380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BD3A39B-D62C-4B11-A13B-F927EBE11B8E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9887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Collaborate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3D225A-0809-44F0-8E22-77BD4CD3E4C8}"/>
              </a:ext>
            </a:extLst>
          </p:cNvPr>
          <p:cNvSpPr/>
          <p:nvPr/>
        </p:nvSpPr>
        <p:spPr>
          <a:xfrm>
            <a:off x="8370688" y="4675846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9857FC-35D8-4B51-857D-2975717AD003}"/>
              </a:ext>
            </a:extLst>
          </p:cNvPr>
          <p:cNvSpPr txBox="1"/>
          <p:nvPr/>
        </p:nvSpPr>
        <p:spPr>
          <a:xfrm>
            <a:off x="6398531" y="2898462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merge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01F7962-B137-45E7-8A11-C86F9B354B1A}"/>
              </a:ext>
            </a:extLst>
          </p:cNvPr>
          <p:cNvSpPr/>
          <p:nvPr/>
        </p:nvSpPr>
        <p:spPr>
          <a:xfrm>
            <a:off x="8370688" y="4123907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A1949D1-5372-415A-B6F4-03429E467D82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27451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Collaborate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3D225A-0809-44F0-8E22-77BD4CD3E4C8}"/>
              </a:ext>
            </a:extLst>
          </p:cNvPr>
          <p:cNvSpPr/>
          <p:nvPr/>
        </p:nvSpPr>
        <p:spPr>
          <a:xfrm>
            <a:off x="8370688" y="4823252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3EE1D81-3015-431F-B127-37C20FFF63C4}"/>
              </a:ext>
            </a:extLst>
          </p:cNvPr>
          <p:cNvSpPr/>
          <p:nvPr/>
        </p:nvSpPr>
        <p:spPr>
          <a:xfrm rot="10800000">
            <a:off x="6481484" y="22156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9857FC-35D8-4B51-857D-2975717AD003}"/>
              </a:ext>
            </a:extLst>
          </p:cNvPr>
          <p:cNvSpPr txBox="1"/>
          <p:nvPr/>
        </p:nvSpPr>
        <p:spPr>
          <a:xfrm>
            <a:off x="6398531" y="2898462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push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01F7962-B137-45E7-8A11-C86F9B354B1A}"/>
              </a:ext>
            </a:extLst>
          </p:cNvPr>
          <p:cNvSpPr/>
          <p:nvPr/>
        </p:nvSpPr>
        <p:spPr>
          <a:xfrm>
            <a:off x="8370688" y="4191892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1EE01E7-0A84-4075-A414-3CA27CC7AD85}"/>
              </a:ext>
            </a:extLst>
          </p:cNvPr>
          <p:cNvSpPr/>
          <p:nvPr/>
        </p:nvSpPr>
        <p:spPr>
          <a:xfrm>
            <a:off x="5080148" y="5030531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78CA7C3-01BD-45D1-8730-850BF33AF33C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</p:spTree>
    <p:extLst>
      <p:ext uri="{BB962C8B-B14F-4D97-AF65-F5344CB8AC3E}">
        <p14:creationId xmlns:p14="http://schemas.microsoft.com/office/powerpoint/2010/main" val="20773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C56B2-5934-4913-A84B-3F68F1D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1047" cy="650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Collaborate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2775A-FBF4-446A-9A34-0CF9F012B484}"/>
              </a:ext>
            </a:extLst>
          </p:cNvPr>
          <p:cNvGrpSpPr/>
          <p:nvPr/>
        </p:nvGrpSpPr>
        <p:grpSpPr>
          <a:xfrm>
            <a:off x="1339702" y="1690688"/>
            <a:ext cx="8203905" cy="4178484"/>
            <a:chOff x="1339702" y="1690688"/>
            <a:chExt cx="8203905" cy="41784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BC2D39F-0EAA-4A2E-A3D9-81603A552FBA}"/>
                </a:ext>
              </a:extLst>
            </p:cNvPr>
            <p:cNvSpPr/>
            <p:nvPr/>
          </p:nvSpPr>
          <p:spPr>
            <a:xfrm>
              <a:off x="1339702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1DA35DB5-CE03-4B94-8FA2-63494852D44C}"/>
                </a:ext>
              </a:extLst>
            </p:cNvPr>
            <p:cNvSpPr/>
            <p:nvPr/>
          </p:nvSpPr>
          <p:spPr>
            <a:xfrm>
              <a:off x="4622948" y="1690688"/>
              <a:ext cx="1637414" cy="41784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4E6450C-5764-4B93-B7D6-A9C4FCAF40CD}"/>
                </a:ext>
              </a:extLst>
            </p:cNvPr>
            <p:cNvSpPr/>
            <p:nvPr/>
          </p:nvSpPr>
          <p:spPr>
            <a:xfrm>
              <a:off x="7906193" y="1690688"/>
              <a:ext cx="1637414" cy="417848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BAFDAF-07A5-48FE-9ED1-D56B7D71CC00}"/>
              </a:ext>
            </a:extLst>
          </p:cNvPr>
          <p:cNvGrpSpPr/>
          <p:nvPr/>
        </p:nvGrpSpPr>
        <p:grpSpPr>
          <a:xfrm>
            <a:off x="4904711" y="2045975"/>
            <a:ext cx="1073888" cy="1940552"/>
            <a:chOff x="4837814" y="2039680"/>
            <a:chExt cx="1073888" cy="19405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72D86DE-5F38-4F53-9231-1D491BE51982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A298C9-4506-4BD5-97C2-A2A79D053256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76E215-FB56-4A9E-8452-D6210F01A3CD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C0CF3-E514-4C66-87D6-005E92B52C20}"/>
              </a:ext>
            </a:extLst>
          </p:cNvPr>
          <p:cNvGrpSpPr/>
          <p:nvPr/>
        </p:nvGrpSpPr>
        <p:grpSpPr>
          <a:xfrm>
            <a:off x="209627" y="2047682"/>
            <a:ext cx="1130075" cy="1442613"/>
            <a:chOff x="1132113" y="803364"/>
            <a:chExt cx="1130075" cy="14426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7DC5F5-E916-46E7-B1D5-0F55AF029461}"/>
                </a:ext>
              </a:extLst>
            </p:cNvPr>
            <p:cNvSpPr txBox="1"/>
            <p:nvPr/>
          </p:nvSpPr>
          <p:spPr>
            <a:xfrm>
              <a:off x="1132113" y="1876645"/>
              <a:ext cx="113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Alice</a:t>
              </a:r>
            </a:p>
          </p:txBody>
        </p:sp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xmlns="" id="{BC8BB1BB-E5CE-4D15-B198-94924700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39951" y="803364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F76DAC-2AAA-417A-9273-35B959803EB6}"/>
              </a:ext>
            </a:extLst>
          </p:cNvPr>
          <p:cNvGrpSpPr/>
          <p:nvPr/>
        </p:nvGrpSpPr>
        <p:grpSpPr>
          <a:xfrm>
            <a:off x="10020980" y="1936039"/>
            <a:ext cx="1084521" cy="1554256"/>
            <a:chOff x="10180468" y="803364"/>
            <a:chExt cx="1084521" cy="1554256"/>
          </a:xfrm>
        </p:grpSpPr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xmlns="" id="{E2CE21DE-AA5A-4C71-BD44-C590574E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5528" y="80336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8A4807-895C-4F23-A57B-6DAD07D60246}"/>
                </a:ext>
              </a:extLst>
            </p:cNvPr>
            <p:cNvSpPr txBox="1"/>
            <p:nvPr/>
          </p:nvSpPr>
          <p:spPr>
            <a:xfrm>
              <a:off x="10180468" y="1988288"/>
              <a:ext cx="108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CD1091-C41E-4193-B50E-3A9C91A21AF9}"/>
              </a:ext>
            </a:extLst>
          </p:cNvPr>
          <p:cNvGrpSpPr/>
          <p:nvPr/>
        </p:nvGrpSpPr>
        <p:grpSpPr>
          <a:xfrm>
            <a:off x="1556967" y="2045975"/>
            <a:ext cx="1073888" cy="1940552"/>
            <a:chOff x="4837814" y="2039680"/>
            <a:chExt cx="1073888" cy="19405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2D4100-280D-4CB5-A486-F06691FAB861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EDA0A-F7A3-41B1-876E-027968BA9ED2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CABF7B-6EE6-4085-AB24-9072C5DD07E0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9C5E70-2933-4B18-B1DE-8CB990819C7F}"/>
              </a:ext>
            </a:extLst>
          </p:cNvPr>
          <p:cNvGrpSpPr/>
          <p:nvPr/>
        </p:nvGrpSpPr>
        <p:grpSpPr>
          <a:xfrm>
            <a:off x="8195251" y="2045975"/>
            <a:ext cx="1073888" cy="1940552"/>
            <a:chOff x="4837814" y="2039680"/>
            <a:chExt cx="1073888" cy="194055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EFB236E-17E5-4456-8A84-B6547158E707}"/>
                </a:ext>
              </a:extLst>
            </p:cNvPr>
            <p:cNvSpPr/>
            <p:nvPr/>
          </p:nvSpPr>
          <p:spPr>
            <a:xfrm>
              <a:off x="5013251" y="2892167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89AA9-15AF-42B7-B0C3-13F889BFB09F}"/>
                </a:ext>
              </a:extLst>
            </p:cNvPr>
            <p:cNvSpPr/>
            <p:nvPr/>
          </p:nvSpPr>
          <p:spPr>
            <a:xfrm>
              <a:off x="5013251" y="3565673"/>
              <a:ext cx="723014" cy="414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B780CED-D7BD-4CAE-A9D7-07C191275446}"/>
                </a:ext>
              </a:extLst>
            </p:cNvPr>
            <p:cNvSpPr/>
            <p:nvPr/>
          </p:nvSpPr>
          <p:spPr>
            <a:xfrm>
              <a:off x="4837814" y="2039680"/>
              <a:ext cx="1073888" cy="723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51C607-4EDF-4BBA-951F-DE65AE241633}"/>
              </a:ext>
            </a:extLst>
          </p:cNvPr>
          <p:cNvSpPr/>
          <p:nvPr/>
        </p:nvSpPr>
        <p:spPr>
          <a:xfrm>
            <a:off x="1732404" y="418028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3D225A-0809-44F0-8E22-77BD4CD3E4C8}"/>
              </a:ext>
            </a:extLst>
          </p:cNvPr>
          <p:cNvSpPr/>
          <p:nvPr/>
        </p:nvSpPr>
        <p:spPr>
          <a:xfrm>
            <a:off x="8370688" y="4823252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3EE1D81-3015-431F-B127-37C20FFF63C4}"/>
              </a:ext>
            </a:extLst>
          </p:cNvPr>
          <p:cNvSpPr/>
          <p:nvPr/>
        </p:nvSpPr>
        <p:spPr>
          <a:xfrm rot="10800000">
            <a:off x="3303139" y="2313039"/>
            <a:ext cx="1041991" cy="38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9857FC-35D8-4B51-857D-2975717AD003}"/>
              </a:ext>
            </a:extLst>
          </p:cNvPr>
          <p:cNvSpPr txBox="1"/>
          <p:nvPr/>
        </p:nvSpPr>
        <p:spPr>
          <a:xfrm>
            <a:off x="3325649" y="2962082"/>
            <a:ext cx="152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git pull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ACA48CA-5770-48C1-B915-90418B5FA9ED}"/>
              </a:ext>
            </a:extLst>
          </p:cNvPr>
          <p:cNvSpPr/>
          <p:nvPr/>
        </p:nvSpPr>
        <p:spPr>
          <a:xfrm>
            <a:off x="5080148" y="424683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01F7962-B137-45E7-8A11-C86F9B354B1A}"/>
              </a:ext>
            </a:extLst>
          </p:cNvPr>
          <p:cNvSpPr/>
          <p:nvPr/>
        </p:nvSpPr>
        <p:spPr>
          <a:xfrm>
            <a:off x="8370688" y="4191892"/>
            <a:ext cx="723014" cy="4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1EE01E7-0A84-4075-A414-3CA27CC7AD85}"/>
              </a:ext>
            </a:extLst>
          </p:cNvPr>
          <p:cNvSpPr/>
          <p:nvPr/>
        </p:nvSpPr>
        <p:spPr>
          <a:xfrm>
            <a:off x="1732404" y="4855155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A71434E-9EDD-40EB-8513-043E0A1BF43A}"/>
              </a:ext>
            </a:extLst>
          </p:cNvPr>
          <p:cNvSpPr txBox="1"/>
          <p:nvPr/>
        </p:nvSpPr>
        <p:spPr>
          <a:xfrm>
            <a:off x="4622948" y="119188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Remote Repo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8C65305-EA32-4C59-B7C4-37E5DAE2CE55}"/>
              </a:ext>
            </a:extLst>
          </p:cNvPr>
          <p:cNvSpPr/>
          <p:nvPr/>
        </p:nvSpPr>
        <p:spPr>
          <a:xfrm>
            <a:off x="5080148" y="4865788"/>
            <a:ext cx="723014" cy="414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20710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7E407-3609-4559-8121-33A46DE3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More on Collaborative Git commands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66CF1B-E6E3-444A-9FCB-D505C63B5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Deleting a branch 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git branch </a:t>
            </a:r>
            <a:r>
              <a:rPr lang="mr-IN" sz="20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d &lt;</a:t>
            </a:r>
            <a:r>
              <a:rPr lang="en-US" sz="2000" dirty="0" err="1" smtClean="0">
                <a:latin typeface="Avenir Book" charset="0"/>
                <a:ea typeface="Avenir Book" charset="0"/>
                <a:cs typeface="Avenir Book" charset="0"/>
              </a:rPr>
              <a:t>branchname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Merge conflicts! How do you resolve?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Pull requests 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git tag </a:t>
            </a:r>
            <a:r>
              <a:rPr lang="mr-IN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 v1.0 / git tag </a:t>
            </a:r>
            <a:r>
              <a:rPr lang="mr-IN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 v1.0 &lt;commit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sha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&gt;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866" y="2781829"/>
            <a:ext cx="3395134" cy="33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How do you work with other developers? 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Work in a team, probably on particular components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Integrate your code together.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Make copies of your files in case something you lose them. (Not really?)</a:t>
            </a:r>
          </a:p>
        </p:txBody>
      </p:sp>
    </p:spTree>
    <p:extLst>
      <p:ext uri="{BB962C8B-B14F-4D97-AF65-F5344CB8AC3E}">
        <p14:creationId xmlns:p14="http://schemas.microsoft.com/office/powerpoint/2010/main" val="13697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Dealing with Merge Conflicts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Two typical cases of merge conflicts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Normal merge where you’re a collaborator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Pull request (handled by the repository owner)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377" y="3350683"/>
            <a:ext cx="4676423" cy="3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More to learn in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Git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/Forward Steps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Firstly, I highly recommended building a project from scratch with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Git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integrated and if possible, with other programmers.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As far as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Git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goes, this PowerPoint covers the basics to help you get started, but as you work with version control, you will encounter new commands required.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Rebasing </a:t>
            </a:r>
            <a:r>
              <a:rPr lang="mr-IN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concept you could cover.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81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D164B-DE32-4E97-9184-C341BFC7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Questions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?</a:t>
            </a:r>
            <a:b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b="1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Contact me (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  <a:hlinkClick r:id="rId3"/>
              </a:rPr>
              <a:t>rr524@njit.edu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if you have questions)</a:t>
            </a:r>
            <a:b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Happy to help!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venir Book" charset="0"/>
                <a:ea typeface="Avenir Book" charset="0"/>
                <a:cs typeface="Avenir Book" charset="0"/>
              </a:rPr>
              <a:t>So what’s version control? </a:t>
            </a:r>
            <a:endParaRPr lang="en-US" sz="4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Version control is the management of changes to documents, primarily computer programs. </a:t>
            </a:r>
          </a:p>
          <a:p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Also known as revision control or source control. </a:t>
            </a:r>
          </a:p>
          <a:p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Examples: git, mercurial, subversion</a:t>
            </a:r>
          </a:p>
          <a:p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7572088" y="1540932"/>
            <a:ext cx="4098781" cy="418591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378404" cy="1165667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Why version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52" y="1913467"/>
            <a:ext cx="6439848" cy="43010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Makes working in a team easy!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Code without interference.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Go back to a previous version (iOS 10 anyone?)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Integrate code of multiple developer’s easily.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Know who did what, when.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i="1" dirty="0">
              <a:latin typeface="Avenir Light" charset="0"/>
              <a:ea typeface="Avenir Light" charset="0"/>
              <a:cs typeface="Avenir Light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Keep your code</a:t>
            </a: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 secure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3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Do you really need version control? 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25" y="1486278"/>
            <a:ext cx="6088742" cy="47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Do you really need version control? 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41" y="1511073"/>
            <a:ext cx="8320316" cy="46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7B15C-F8D3-4C1F-9FC0-8505F81C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Git</a:t>
            </a: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A248F-858C-4314-BC5C-2E5AD224B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 distributed version control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system</a:t>
            </a: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Command-Line Tool (accessible with Terminal on the Mac or Git Bash on Windows)</a:t>
            </a: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1689</Words>
  <Application>Microsoft Macintosh PowerPoint</Application>
  <PresentationFormat>Widescreen</PresentationFormat>
  <Paragraphs>344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Avenir Book</vt:lpstr>
      <vt:lpstr>Avenir Heavy</vt:lpstr>
      <vt:lpstr>Avenir Light</vt:lpstr>
      <vt:lpstr>Avenir Medium</vt:lpstr>
      <vt:lpstr>Calibri</vt:lpstr>
      <vt:lpstr>Times New Roman</vt:lpstr>
      <vt:lpstr>Wingdings</vt:lpstr>
      <vt:lpstr>Arial</vt:lpstr>
      <vt:lpstr>Office Theme</vt:lpstr>
      <vt:lpstr>Version Control with Git and GitHub</vt:lpstr>
      <vt:lpstr>What’s the plan for today? </vt:lpstr>
      <vt:lpstr>How do you work with other developers? </vt:lpstr>
      <vt:lpstr>How do you work with other developers? </vt:lpstr>
      <vt:lpstr>So what’s version control? </vt:lpstr>
      <vt:lpstr>Why version control?</vt:lpstr>
      <vt:lpstr>Do you really need version control? </vt:lpstr>
      <vt:lpstr>Do you really need version control? </vt:lpstr>
      <vt:lpstr>Git</vt:lpstr>
      <vt:lpstr>Why Git and not other VCS? </vt:lpstr>
      <vt:lpstr>Installing Git</vt:lpstr>
      <vt:lpstr>Version Control Terminology</vt:lpstr>
      <vt:lpstr>Version Control Terminology</vt:lpstr>
      <vt:lpstr>Version Control Terminology</vt:lpstr>
      <vt:lpstr>Version Control Terminology</vt:lpstr>
      <vt:lpstr>Let’s dive into the good stuff now</vt:lpstr>
      <vt:lpstr>Basic Git Commands</vt:lpstr>
      <vt:lpstr>PowerPoint Presentation</vt:lpstr>
      <vt:lpstr>Basic Git model locally</vt:lpstr>
      <vt:lpstr>Basic Git Commands</vt:lpstr>
      <vt:lpstr>GitHub</vt:lpstr>
      <vt:lpstr>Working with a remote repository</vt:lpstr>
      <vt:lpstr>PowerPoint Presentation</vt:lpstr>
      <vt:lpstr>PowerPoint Presentation</vt:lpstr>
      <vt:lpstr>PowerPoint Presentation</vt:lpstr>
      <vt:lpstr>PowerPoint Presentation</vt:lpstr>
      <vt:lpstr>How to access GitHub</vt:lpstr>
      <vt:lpstr>GitHub Demo</vt:lpstr>
      <vt:lpstr>More Git commands</vt:lpstr>
      <vt:lpstr>Demo </vt:lpstr>
      <vt:lpstr>Collaboration with GitHub</vt:lpstr>
      <vt:lpstr>Collaborate</vt:lpstr>
      <vt:lpstr>Collaborate</vt:lpstr>
      <vt:lpstr>Collaborate</vt:lpstr>
      <vt:lpstr>Collaborate</vt:lpstr>
      <vt:lpstr>Collaborate</vt:lpstr>
      <vt:lpstr>Collaborate</vt:lpstr>
      <vt:lpstr>Collaborate</vt:lpstr>
      <vt:lpstr>More on Collaborative Git commands</vt:lpstr>
      <vt:lpstr>Dealing with Merge Conflicts</vt:lpstr>
      <vt:lpstr>More to learn in Git/Forward Steps</vt:lpstr>
      <vt:lpstr>Questions?  Contact me (rr524@njit.edu if you have questions) Happy to help!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Patel</dc:creator>
  <cp:lastModifiedBy>Rahul Rajendran</cp:lastModifiedBy>
  <cp:revision>221</cp:revision>
  <dcterms:created xsi:type="dcterms:W3CDTF">2017-08-30T02:16:33Z</dcterms:created>
  <dcterms:modified xsi:type="dcterms:W3CDTF">2017-11-02T16:19:50Z</dcterms:modified>
</cp:coreProperties>
</file>